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1" r:id="rId3"/>
    <p:sldId id="300" r:id="rId4"/>
    <p:sldId id="298" r:id="rId5"/>
    <p:sldId id="270" r:id="rId6"/>
    <p:sldId id="271" r:id="rId7"/>
    <p:sldId id="301" r:id="rId8"/>
    <p:sldId id="302" r:id="rId9"/>
    <p:sldId id="313" r:id="rId10"/>
    <p:sldId id="307" r:id="rId11"/>
    <p:sldId id="305" r:id="rId12"/>
    <p:sldId id="311" r:id="rId13"/>
    <p:sldId id="282" r:id="rId14"/>
    <p:sldId id="308" r:id="rId15"/>
    <p:sldId id="285" r:id="rId16"/>
    <p:sldId id="312" r:id="rId17"/>
    <p:sldId id="278" r:id="rId18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76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23-Aug-25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d83ded70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d83ded70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Aqui temos o resultado de um comportamento do de um robo limpador, este robo tem uma ação simples, virar quando bate. Pode-se dizer que ele foi capaz de limpar a sala, mas de uma forma pouco otima.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d83ded70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d83ded70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caso temos um robo com um comportamento mais sofisticado, limpando a sala de uma forma bem otimizado.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Pergunta: Que tipo de sensores ele precisa? Que tipo de comportamento ele tem?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7440A7AA-4628-09C8-63B7-33EEA62FD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d83ded709_0_38:notes">
            <a:extLst>
              <a:ext uri="{FF2B5EF4-FFF2-40B4-BE49-F238E27FC236}">
                <a16:creationId xmlns:a16="http://schemas.microsoft.com/office/drawing/2014/main" id="{E6A304BE-5E41-1C59-2665-F61D09F4AE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d83ded709_0_38:notes">
            <a:extLst>
              <a:ext uri="{FF2B5EF4-FFF2-40B4-BE49-F238E27FC236}">
                <a16:creationId xmlns:a16="http://schemas.microsoft.com/office/drawing/2014/main" id="{B7F58FCA-48A5-7BAB-1468-4AC87F5D3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Aqui temos o resultado de um comportamento do de um robo limpador, este robo tem uma ação simples, virar quando bate. Pode-se dizer que ele foi capaz de limpar a sala, mas de uma forma pouco otima.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5295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d83ded70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d83ded70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23-Aug-25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23-Aug-25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23-Aug-25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23-Aug-25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23-Aug-25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00000000-1234-1234-1234-123412341234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88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23-Aug-25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 dirty="0">
                <a:latin typeface="Verdana"/>
                <a:cs typeface="Verdana"/>
              </a:rPr>
              <a:t>Rob</a:t>
            </a:r>
            <a:r>
              <a:rPr lang="en-US" dirty="0" err="1">
                <a:latin typeface="Verdana"/>
                <a:cs typeface="Verdana"/>
              </a:rPr>
              <a:t>ótica</a:t>
            </a:r>
            <a:r>
              <a:rPr lang="en-US" dirty="0">
                <a:latin typeface="Verdana"/>
                <a:cs typeface="Verdana"/>
              </a:rPr>
              <a:t> </a:t>
            </a:r>
            <a:r>
              <a:rPr lang="en-US" dirty="0" err="1">
                <a:latin typeface="Verdana"/>
                <a:cs typeface="Verdana"/>
              </a:rPr>
              <a:t>Computacional</a:t>
            </a:r>
            <a:endParaRPr lang="pt-BR" dirty="0">
              <a:latin typeface="Verdana"/>
              <a:cs typeface="Verdana"/>
            </a:endParaRPr>
          </a:p>
          <a:p>
            <a:pPr>
              <a:defRPr/>
            </a:pPr>
            <a:r>
              <a:rPr lang="pt-BR" sz="2000" dirty="0"/>
              <a:t>Comportamento, Laser e </a:t>
            </a:r>
            <a:r>
              <a:rPr lang="pt-BR" sz="2000" dirty="0" err="1"/>
              <a:t>Odometria</a:t>
            </a:r>
            <a:endParaRPr lang="pt-BR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8BFCC52-4F57-9556-DFA7-A93ACF49DCA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1255ECC3-9FA2-9447-7978-C69526616AB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 dirty="0" err="1">
                <a:latin typeface="Verdana"/>
                <a:cs typeface="Verdana"/>
              </a:rPr>
              <a:t>Odometria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5738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9D0D801-6B27-BA76-5BCD-304B545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Localização</a:t>
            </a:r>
            <a:endParaRPr lang="pt-B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83DE6D-0DAC-1D52-997E-2E11E800B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2" y="85726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7AAE31-6062-3A92-99A6-DC1DD289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76375"/>
            <a:ext cx="5295900" cy="4667251"/>
          </a:xfrm>
        </p:spPr>
        <p:txBody>
          <a:bodyPr>
            <a:normAutofit/>
          </a:bodyPr>
          <a:lstStyle/>
          <a:p>
            <a:pPr marL="152396" rtl="0">
              <a:lnSpc>
                <a:spcPct val="90000"/>
              </a:lnSpc>
              <a:spcAft>
                <a:spcPts val="800"/>
              </a:spcAft>
              <a:buSzPts val="1800"/>
            </a:pPr>
            <a:r>
              <a:rPr lang="pt-BR" sz="1600" dirty="0"/>
              <a:t>Localização ajuda o robô a interagir melhor com o ambiente. </a:t>
            </a:r>
          </a:p>
          <a:p>
            <a:pPr marL="476237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O mapa consiste em uma vista superior do mundo e pode ser definido a partir de: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Coordenadas </a:t>
            </a:r>
            <a:r>
              <a:rPr lang="pt-BR" sz="1600" b="1" dirty="0">
                <a:solidFill>
                  <a:srgbClr val="FF0000"/>
                </a:solidFill>
              </a:rPr>
              <a:t>Global</a:t>
            </a:r>
            <a:r>
              <a:rPr lang="pt-BR" sz="1600" dirty="0"/>
              <a:t>: Eixo fixo no mundo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Coordenadas </a:t>
            </a:r>
            <a:r>
              <a:rPr lang="pt-BR" sz="1600" b="1" dirty="0">
                <a:solidFill>
                  <a:srgbClr val="7030A0"/>
                </a:solidFill>
              </a:rPr>
              <a:t>Local</a:t>
            </a:r>
            <a:r>
              <a:rPr lang="pt-BR" sz="1600" dirty="0"/>
              <a:t>: Eixo no robô</a:t>
            </a:r>
          </a:p>
          <a:p>
            <a:pPr marL="476237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Na ROS a </a:t>
            </a:r>
            <a:r>
              <a:rPr lang="pt-BR" sz="1600" dirty="0" err="1"/>
              <a:t>odometria</a:t>
            </a:r>
            <a:r>
              <a:rPr lang="pt-BR" sz="1600" dirty="0"/>
              <a:t> é dada como: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Robô Simulado: Localização absoluta.</a:t>
            </a:r>
          </a:p>
          <a:p>
            <a:pPr marL="1219170" lvl="1" indent="-423323" rtl="0">
              <a:lnSpc>
                <a:spcPct val="90000"/>
              </a:lnSpc>
              <a:spcAft>
                <a:spcPts val="800"/>
              </a:spcAft>
              <a:buSzPts val="1400"/>
              <a:buChar char="○"/>
            </a:pPr>
            <a:r>
              <a:rPr lang="pt-BR" sz="1600" dirty="0"/>
              <a:t>Robô Real: Localização com base no </a:t>
            </a:r>
            <a:r>
              <a:rPr lang="pt-BR" sz="1600" i="1" dirty="0" err="1"/>
              <a:t>encoder</a:t>
            </a:r>
            <a:r>
              <a:rPr lang="pt-BR" sz="1600" dirty="0"/>
              <a:t> das rodas.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BC04BB-63AC-C606-0ADD-A0BC81D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11</a:t>
            </a:fld>
            <a:endParaRPr lang="pt-BR"/>
          </a:p>
        </p:txBody>
      </p:sp>
      <p:pic>
        <p:nvPicPr>
          <p:cNvPr id="7" name="Gráfico 6" descr="Robô com preenchimento sólido">
            <a:extLst>
              <a:ext uri="{FF2B5EF4-FFF2-40B4-BE49-F238E27FC236}">
                <a16:creationId xmlns:a16="http://schemas.microsoft.com/office/drawing/2014/main" id="{DEDAF9D7-2AF7-5D48-3FD7-94E284691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8000" y="2819400"/>
            <a:ext cx="1219200" cy="121920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65A8D22-6FEE-7D95-39D9-8EAE1B1B4E3C}"/>
              </a:ext>
            </a:extLst>
          </p:cNvPr>
          <p:cNvCxnSpPr>
            <a:cxnSpLocks/>
          </p:cNvCxnSpPr>
          <p:nvPr/>
        </p:nvCxnSpPr>
        <p:spPr>
          <a:xfrm flipV="1">
            <a:off x="6542049" y="2497873"/>
            <a:ext cx="0" cy="28718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99B9788-8AAC-CD88-77B6-1C773E8B0EC8}"/>
              </a:ext>
            </a:extLst>
          </p:cNvPr>
          <p:cNvCxnSpPr>
            <a:cxnSpLocks/>
          </p:cNvCxnSpPr>
          <p:nvPr/>
        </p:nvCxnSpPr>
        <p:spPr>
          <a:xfrm>
            <a:off x="6542050" y="5369737"/>
            <a:ext cx="37170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50908B6-9EA9-8E15-D20A-055E0D33B687}"/>
              </a:ext>
            </a:extLst>
          </p:cNvPr>
          <p:cNvCxnSpPr>
            <a:cxnSpLocks/>
          </p:cNvCxnSpPr>
          <p:nvPr/>
        </p:nvCxnSpPr>
        <p:spPr>
          <a:xfrm>
            <a:off x="8737601" y="3531025"/>
            <a:ext cx="138275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7CE2A30-7AC3-BD83-842B-BED582942A2F}"/>
              </a:ext>
            </a:extLst>
          </p:cNvPr>
          <p:cNvCxnSpPr>
            <a:cxnSpLocks/>
          </p:cNvCxnSpPr>
          <p:nvPr/>
        </p:nvCxnSpPr>
        <p:spPr>
          <a:xfrm flipV="1">
            <a:off x="8737600" y="2279806"/>
            <a:ext cx="0" cy="12512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07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9D0D801-6B27-BA76-5BCD-304B545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Localização</a:t>
            </a:r>
            <a:endParaRPr lang="pt-B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83DE6D-0DAC-1D52-997E-2E11E800B5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2" y="85726"/>
            <a:ext cx="9639300" cy="352425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C7AAE31-6062-3A92-99A6-DC1DD289B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302" y="1476375"/>
                <a:ext cx="5295900" cy="4667251"/>
              </a:xfrm>
            </p:spPr>
            <p:txBody>
              <a:bodyPr>
                <a:normAutofit/>
              </a:bodyPr>
              <a:lstStyle/>
              <a:p>
                <a:pPr marL="152396" rtl="0">
                  <a:lnSpc>
                    <a:spcPct val="90000"/>
                  </a:lnSpc>
                  <a:spcAft>
                    <a:spcPts val="800"/>
                  </a:spcAft>
                  <a:buSzPts val="1800"/>
                </a:pPr>
                <a:r>
                  <a:rPr lang="pt-BR" sz="1600" dirty="0"/>
                  <a:t>Além de localização, o robô tem uma orientação. </a:t>
                </a:r>
              </a:p>
              <a:p>
                <a:pPr marL="380990" indent="-228594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Orientação podem ser expressas de duas formas:</a:t>
                </a:r>
              </a:p>
              <a:p>
                <a:pPr marL="1123923" lvl="1" indent="-228594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Euler (3-upla)</a:t>
                </a:r>
              </a:p>
              <a:p>
                <a:pPr marL="1523962" lvl="2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Combinação de rotação:</a:t>
                </a:r>
              </a:p>
              <a:p>
                <a:pPr marL="1981150" lvl="3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123923" lvl="1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 err="1"/>
                  <a:t>Quaternions</a:t>
                </a:r>
                <a:r>
                  <a:rPr lang="pt-BR" sz="1600" dirty="0"/>
                  <a:t> (4-upla)</a:t>
                </a:r>
              </a:p>
              <a:p>
                <a:pPr marL="1523962" lvl="2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r>
                  <a:rPr lang="pt-BR" sz="1600" dirty="0"/>
                  <a:t>Números imaginários</a:t>
                </a:r>
              </a:p>
              <a:p>
                <a:pPr marL="1123923" lvl="1" rtl="0">
                  <a:lnSpc>
                    <a:spcPct val="90000"/>
                  </a:lnSpc>
                  <a:spcAft>
                    <a:spcPts val="800"/>
                  </a:spcAft>
                  <a:buSzPts val="1800"/>
                  <a:buFont typeface="Arial" panose="020B0604020202020204" pitchFamily="34" charset="0"/>
                  <a:buChar char="•"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1428715" lvl="1" indent="-423323" rtl="0">
                  <a:lnSpc>
                    <a:spcPct val="90000"/>
                  </a:lnSpc>
                  <a:spcAft>
                    <a:spcPts val="800"/>
                  </a:spcAft>
                  <a:buSzPts val="1400"/>
                  <a:buChar char="■"/>
                </a:pPr>
                <a:endParaRPr lang="pt-BR" sz="1600" dirty="0"/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:endParaRPr lang="pt-BR" sz="1600" dirty="0"/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C7AAE31-6062-3A92-99A6-DC1DD289B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302" y="1476375"/>
                <a:ext cx="5295900" cy="4667251"/>
              </a:xfrm>
              <a:blipFill>
                <a:blip r:embed="rId2"/>
                <a:stretch>
                  <a:fillRect t="-9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227;p38">
            <a:extLst>
              <a:ext uri="{FF2B5EF4-FFF2-40B4-BE49-F238E27FC236}">
                <a16:creationId xmlns:a16="http://schemas.microsoft.com/office/drawing/2014/main" id="{0E90333D-EA40-F2CF-F833-4A799F28F63F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07973" y="1115838"/>
            <a:ext cx="4207727" cy="29785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BC04BB-63AC-C606-0ADD-A0BC81D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12</a:t>
            </a:fld>
            <a:endParaRPr lang="pt-BR"/>
          </a:p>
        </p:txBody>
      </p:sp>
      <p:pic>
        <p:nvPicPr>
          <p:cNvPr id="1026" name="Picture 2" descr="How to Understand Complex Numbers - wikiHow Life">
            <a:extLst>
              <a:ext uri="{FF2B5EF4-FFF2-40B4-BE49-F238E27FC236}">
                <a16:creationId xmlns:a16="http://schemas.microsoft.com/office/drawing/2014/main" id="{D8B567A3-946F-5C37-64E7-73019380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435" y="3810000"/>
            <a:ext cx="2844800" cy="306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04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 rotWithShape="1">
          <a:blip r:embed="rId3">
            <a:alphaModFix/>
          </a:blip>
          <a:srcRect t="10319" b="21149"/>
          <a:stretch/>
        </p:blipFill>
        <p:spPr>
          <a:xfrm>
            <a:off x="0" y="1140109"/>
            <a:ext cx="12192001" cy="4577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2BE231F-F5DA-0EF8-2BDE-5F92D16DAD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5971DA6F-BC9D-CC17-E5CA-DE5EC5FE81B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>
                <a:latin typeface="Verdana"/>
                <a:cs typeface="Verdana"/>
              </a:rPr>
              <a:t>Laser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07047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1ED1D162-CFA8-57AE-1B1D-153BC6AB6E30}"/>
              </a:ext>
            </a:extLst>
          </p:cNvPr>
          <p:cNvSpPr txBox="1">
            <a:spLocks/>
          </p:cNvSpPr>
          <p:nvPr/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>
              <a:spcBef>
                <a:spcPts val="0"/>
              </a:spcBef>
              <a:buNone/>
              <a:defRPr sz="3200">
                <a:solidFill>
                  <a:srgbClr val="C00026"/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pt-BR" b="1">
                <a:latin typeface="Verdana"/>
                <a:ea typeface="Verdana"/>
                <a:cs typeface="Verdana"/>
              </a:rPr>
              <a:t>LIDAR</a:t>
            </a:r>
            <a:endParaRPr lang="pt-BR">
              <a:latin typeface="Verdana"/>
              <a:ea typeface="Verdana"/>
              <a:cs typeface="Verdana"/>
            </a:endParaRPr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7" r="-1" b="22980"/>
          <a:stretch/>
        </p:blipFill>
        <p:spPr bwMode="auto">
          <a:xfrm>
            <a:off x="876301" y="1485900"/>
            <a:ext cx="10706100" cy="4724399"/>
          </a:xfrm>
          <a:prstGeom prst="rect">
            <a:avLst/>
          </a:prstGeom>
          <a:noFill/>
        </p:spPr>
      </p:pic>
      <p:sp>
        <p:nvSpPr>
          <p:cNvPr id="2060" name="Text Placeholder 3">
            <a:extLst>
              <a:ext uri="{FF2B5EF4-FFF2-40B4-BE49-F238E27FC236}">
                <a16:creationId xmlns:a16="http://schemas.microsoft.com/office/drawing/2014/main" id="{B2AA7D22-DE23-C69C-93BD-F466EB6D5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2062" name="Slide Number Placeholder 4">
            <a:extLst>
              <a:ext uri="{FF2B5EF4-FFF2-40B4-BE49-F238E27FC236}">
                <a16:creationId xmlns:a16="http://schemas.microsoft.com/office/drawing/2014/main" id="{C73A79DD-D7C0-5B7C-065A-35B26991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1E34-01B4-4E41-333A-D86E89C66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048E496-E627-B762-AD58-052B318E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 anchor="t">
            <a:normAutofit/>
          </a:bodyPr>
          <a:lstStyle/>
          <a:p>
            <a:r>
              <a:rPr lang="pt-BR" b="1" dirty="0"/>
              <a:t>Laser – Robô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9FC3CC-80CB-DC53-5329-F023E30D8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85900"/>
            <a:ext cx="5257800" cy="4724399"/>
          </a:xfrm>
        </p:spPr>
        <p:txBody>
          <a:bodyPr>
            <a:normAutofit/>
          </a:bodyPr>
          <a:lstStyle/>
          <a:p>
            <a:pPr marL="152396" rtl="0">
              <a:spcAft>
                <a:spcPts val="800"/>
              </a:spcAft>
              <a:buSzPts val="1800"/>
            </a:pPr>
            <a:r>
              <a:rPr lang="pt-BR" dirty="0"/>
              <a:t>Durante a disciplina, vamos não vamos utilizar um sensor LIDAR, mas sim um sensor Laser 2D.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Precisão Angular:</a:t>
            </a:r>
            <a:r>
              <a:rPr lang="pt-BR" dirty="0"/>
              <a:t> Medições realizadas a cada 1°.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Alcance de Detecção:</a:t>
            </a:r>
            <a:r>
              <a:rPr lang="pt-BR" dirty="0"/>
              <a:t> Capaz de detectar objetos em um raio de até 3,5 metros.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Dados de Saída:</a:t>
            </a:r>
            <a:r>
              <a:rPr lang="pt-BR" dirty="0"/>
              <a:t> Lista detalhada de 360 pontos de medição.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Orientação:</a:t>
            </a:r>
            <a:r>
              <a:rPr lang="pt-BR" dirty="0"/>
              <a:t> O primeiro ponto de dados alinha-se com a parte frontal do robô.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pt-BR" dirty="0"/>
              <a:t>Lembrando que o robô sempre olha para o eixo X.</a:t>
            </a:r>
          </a:p>
          <a:p>
            <a:pPr marL="152396" rtl="0">
              <a:spcAft>
                <a:spcPts val="800"/>
              </a:spcAft>
              <a:buSzPts val="1800"/>
            </a:pPr>
            <a:endParaRPr lang="en-US" dirty="0"/>
          </a:p>
          <a:p>
            <a:pPr marL="1428715" lvl="1" indent="-423323" rtl="0">
              <a:spcAft>
                <a:spcPts val="800"/>
              </a:spcAft>
              <a:buSzPts val="1400"/>
              <a:buChar char="■"/>
            </a:pPr>
            <a:endParaRPr lang="pt-BR" dirty="0"/>
          </a:p>
          <a:p>
            <a:pPr>
              <a:spcAft>
                <a:spcPts val="800"/>
              </a:spcAft>
            </a:pPr>
            <a:endParaRPr lang="pt-BR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060AE85-CB72-4474-229C-AA23CBF13F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31E945-21A9-B308-888B-EAD12B19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16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B1E97B-D47A-1336-6F41-C2958F85E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3" b="2"/>
          <a:stretch/>
        </p:blipFill>
        <p:spPr>
          <a:xfrm>
            <a:off x="6324601" y="1485900"/>
            <a:ext cx="5257800" cy="4724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2515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43FB1D0-4256-6D70-D53A-999A34555C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D4088-3F8B-7A9D-365C-89BA9AEB67E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b="1" dirty="0"/>
              <a:t>Atividades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E45990D2-BCF7-53CB-D848-9917749AD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1485900"/>
            <a:ext cx="8978900" cy="4724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dirty="0"/>
              <a:t>Agora estão prontos para seguir com as atividades individuais:</a:t>
            </a:r>
          </a:p>
          <a:p>
            <a:pPr>
              <a:spcAft>
                <a:spcPts val="600"/>
              </a:spcAft>
              <a:defRPr/>
            </a:pPr>
            <a:endParaRPr lang="pt-B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1 - Introdução ao conceito de máquina de estados.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2 – Estrutura básica de nó e controle e ação.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3 – Entendendo o conceito de Pose e </a:t>
            </a:r>
            <a:r>
              <a:rPr lang="pt-BR" dirty="0" err="1"/>
              <a:t>Odometria</a:t>
            </a:r>
            <a:r>
              <a:rPr lang="pt-BR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4 - Entendendo a leitura do sensor laser.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5 – Desenvolver nossa primeira ação: Andar.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dirty="0"/>
              <a:t>Atividade 6 – Visualização de dados de sensor na ROS 2.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pt-BR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F2A2504-24F7-77A7-050A-FBBC9408E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3CFE450-1C49-701B-477A-4D763293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81C45B6-6D13-F78F-7FF4-5A78975E4FE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>
            <a:extLst>
              <a:ext uri="{FF2B5EF4-FFF2-40B4-BE49-F238E27FC236}">
                <a16:creationId xmlns:a16="http://schemas.microsoft.com/office/drawing/2014/main" id="{7FFD1C69-766C-9BF1-C607-E04127C34B2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en-US" dirty="0" err="1">
                <a:latin typeface="Verdana"/>
                <a:cs typeface="Verdana"/>
              </a:rPr>
              <a:t>Comportamento</a:t>
            </a:r>
            <a:endParaRPr lang="pt-BR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1618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AF413-4C5D-9B91-8D7D-BCF2A7F1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/>
              <a:t>Como decidir o comportamento do robô?</a:t>
            </a:r>
            <a:endParaRPr lang="pt-BR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3AB6887-85B0-A77F-BE69-F3845F15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3</a:t>
            </a:fld>
            <a:endParaRPr lang="pt-BR"/>
          </a:p>
        </p:txBody>
      </p:sp>
      <p:pic>
        <p:nvPicPr>
          <p:cNvPr id="4" name="Google Shape;139;p25">
            <a:extLst>
              <a:ext uri="{FF2B5EF4-FFF2-40B4-BE49-F238E27FC236}">
                <a16:creationId xmlns:a16="http://schemas.microsoft.com/office/drawing/2014/main" id="{0CAAF21A-232D-7EC1-D0BA-412FDBF0A2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1721" y="1870144"/>
            <a:ext cx="9637801" cy="46894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9CDE069-7CA1-181C-0D89-B6119156395F}"/>
              </a:ext>
            </a:extLst>
          </p:cNvPr>
          <p:cNvSpPr txBox="1"/>
          <p:nvPr/>
        </p:nvSpPr>
        <p:spPr bwMode="auto">
          <a:xfrm>
            <a:off x="901559" y="1604183"/>
            <a:ext cx="9977963" cy="639763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defTabSz="914377">
              <a:spcAft>
                <a:spcPts val="800"/>
              </a:spcAft>
              <a:defRPr/>
            </a:pPr>
            <a:r>
              <a:rPr lang="pt-BR" sz="2000" b="1" dirty="0">
                <a:latin typeface="Gotham HTF"/>
                <a:ea typeface="Verdana"/>
                <a:cs typeface="Verdana"/>
              </a:rPr>
              <a:t>Na primeira aula discutimos o seguinte cenário. Qual ação o robô deveria tomar?</a:t>
            </a:r>
          </a:p>
          <a:p>
            <a:pPr defTabSz="914377">
              <a:spcAft>
                <a:spcPts val="800"/>
              </a:spcAft>
              <a:defRPr/>
            </a:pPr>
            <a:endParaRPr lang="pt-BR" sz="2000" b="1" dirty="0">
              <a:latin typeface="Gotham HTF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9932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EE18331-627A-B269-B572-69CE240D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Estrutura de controle de robô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BBBFD8-C1B0-2CF6-1F6C-FC1663BD5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2" y="1476375"/>
            <a:ext cx="5295900" cy="4667251"/>
          </a:xfrm>
        </p:spPr>
        <p:txBody>
          <a:bodyPr>
            <a:normAutofit/>
          </a:bodyPr>
          <a:lstStyle/>
          <a:p>
            <a:pPr marL="609585" indent="-457189" rtl="0">
              <a:buSzPts val="1800"/>
              <a:buChar char="●"/>
            </a:pPr>
            <a:r>
              <a:rPr lang="pt-BR" dirty="0"/>
              <a:t>Um robô autônomo vê o ambiente ao redor e depois executa uma ação.</a:t>
            </a:r>
            <a:endParaRPr lang="pt-BR"/>
          </a:p>
          <a:p>
            <a:pPr marL="609585" rtl="0">
              <a:spcBef>
                <a:spcPts val="1600"/>
              </a:spcBef>
            </a:pPr>
            <a:endParaRPr lang="pt-BR"/>
          </a:p>
          <a:p>
            <a:pPr marL="609585" indent="-457189" rtl="0">
              <a:spcBef>
                <a:spcPts val="1600"/>
              </a:spcBef>
              <a:buSzPts val="1800"/>
              <a:buChar char="●"/>
            </a:pPr>
            <a:r>
              <a:rPr lang="pt-BR" dirty="0"/>
              <a:t>Dependendo do seu comportamento, podemos ter diferentes resultados.</a:t>
            </a:r>
            <a:endParaRPr lang="pt-BR"/>
          </a:p>
          <a:p>
            <a:endParaRPr lang="pt-BR" dirty="0"/>
          </a:p>
        </p:txBody>
      </p:sp>
      <p:pic>
        <p:nvPicPr>
          <p:cNvPr id="6" name="Google Shape;144;p26">
            <a:extLst>
              <a:ext uri="{FF2B5EF4-FFF2-40B4-BE49-F238E27FC236}">
                <a16:creationId xmlns:a16="http://schemas.microsoft.com/office/drawing/2014/main" id="{954E69EC-8266-46A2-25B7-0A041AA09DA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6501" y="2100216"/>
            <a:ext cx="5295900" cy="34290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99B273-5716-A6A5-B424-86C88552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23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rtl="0"/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rtl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rtl="0"/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rtl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AF413-4C5D-9B91-8D7D-BCF2A7F1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r>
              <a:rPr lang="pt-BR" b="1" dirty="0"/>
              <a:t>Máquina de Estado Finitos</a:t>
            </a:r>
            <a:endParaRPr lang="pt-BR" dirty="0"/>
          </a:p>
        </p:txBody>
      </p:sp>
      <p:pic>
        <p:nvPicPr>
          <p:cNvPr id="3" name="Google Shape;167;p29">
            <a:extLst>
              <a:ext uri="{FF2B5EF4-FFF2-40B4-BE49-F238E27FC236}">
                <a16:creationId xmlns:a16="http://schemas.microsoft.com/office/drawing/2014/main" id="{88883F16-3CF1-8D22-767B-61536AF1E24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76302" y="1760413"/>
            <a:ext cx="10706100" cy="4175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3AB6887-85B0-A77F-BE69-F3845F15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/>
              <a:pPr>
                <a:spcAft>
                  <a:spcPts val="800"/>
                </a:spcAft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04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7;p29">
            <a:extLst>
              <a:ext uri="{FF2B5EF4-FFF2-40B4-BE49-F238E27FC236}">
                <a16:creationId xmlns:a16="http://schemas.microsoft.com/office/drawing/2014/main" id="{676AEFDB-491F-0426-8CB8-022EEBB58304}"/>
              </a:ext>
            </a:extLst>
          </p:cNvPr>
          <p:cNvPicPr preferRelativeResize="0"/>
          <p:nvPr/>
        </p:nvPicPr>
        <p:blipFill rotWithShape="1">
          <a:blip r:embed="rId2"/>
          <a:srcRect r="55042"/>
          <a:stretch/>
        </p:blipFill>
        <p:spPr>
          <a:xfrm>
            <a:off x="6565901" y="988746"/>
            <a:ext cx="5626100" cy="48805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5792C3A-E709-B933-D9AE-107A6A08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051"/>
            <a:ext cx="5818011" cy="619125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Máquina de Estado Finitos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CC635F-E11F-42A8-2E71-B0E2059553B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6302" y="1485902"/>
            <a:ext cx="5551311" cy="4724399"/>
          </a:xfrm>
        </p:spPr>
        <p:txBody>
          <a:bodyPr>
            <a:normAutofit/>
          </a:bodyPr>
          <a:lstStyle/>
          <a:p>
            <a:pPr marL="609585" indent="-457189" rtl="0">
              <a:spcAft>
                <a:spcPts val="800"/>
              </a:spcAft>
              <a:buSzPts val="1800"/>
              <a:buChar char="●"/>
            </a:pPr>
            <a:r>
              <a:rPr lang="pt-BR" dirty="0"/>
              <a:t>Neste exemplo de um robô seguidor de linhas, ele tem 4 estados: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Virar a direita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Virar a esquerda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Linha reta</a:t>
            </a:r>
            <a:endParaRPr lang="pt-BR"/>
          </a:p>
          <a:p>
            <a:pPr marL="1219170" lvl="1" indent="-423323" rtl="0">
              <a:spcAft>
                <a:spcPts val="800"/>
              </a:spcAft>
              <a:buSzPts val="1400"/>
              <a:buChar char="○"/>
            </a:pPr>
            <a:r>
              <a:rPr lang="pt-BR" dirty="0"/>
              <a:t>Parado</a:t>
            </a:r>
            <a:endParaRPr lang="pt-BR"/>
          </a:p>
          <a:p>
            <a:pPr marL="609585" indent="-457189" rtl="0">
              <a:spcAft>
                <a:spcPts val="800"/>
              </a:spcAft>
              <a:buSzPts val="1800"/>
              <a:buChar char="●"/>
            </a:pPr>
            <a:r>
              <a:rPr lang="pt-BR" dirty="0"/>
              <a:t>Decisão é feita através do output do sensor IR</a:t>
            </a:r>
            <a:endParaRPr lang="pt-BR"/>
          </a:p>
          <a:p>
            <a:pPr>
              <a:spcAft>
                <a:spcPts val="800"/>
              </a:spcAft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D62A3E-CAEB-5A16-1595-ED57CA88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4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defRPr/>
            </a:pPr>
            <a:fld id="{A33A0801-BB33-4F6A-ADD2-35B07A2D74D7}" type="slidenum">
              <a:rPr lang="pt-BR" smtClean="0"/>
              <a:pPr>
                <a:spcAft>
                  <a:spcPts val="800"/>
                </a:spcAft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51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>
          <a:extLst>
            <a:ext uri="{FF2B5EF4-FFF2-40B4-BE49-F238E27FC236}">
              <a16:creationId xmlns:a16="http://schemas.microsoft.com/office/drawing/2014/main" id="{1826C283-C9EC-F71B-03F9-150A256BA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>
            <a:extLst>
              <a:ext uri="{FF2B5EF4-FFF2-40B4-BE49-F238E27FC236}">
                <a16:creationId xmlns:a16="http://schemas.microsoft.com/office/drawing/2014/main" id="{1FD5E688-F415-F8D2-B697-7F53069E3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rtl="0"/>
            <a:endParaRPr/>
          </a:p>
        </p:txBody>
      </p:sp>
      <p:sp>
        <p:nvSpPr>
          <p:cNvPr id="152" name="Google Shape;152;p27">
            <a:extLst>
              <a:ext uri="{FF2B5EF4-FFF2-40B4-BE49-F238E27FC236}">
                <a16:creationId xmlns:a16="http://schemas.microsoft.com/office/drawing/2014/main" id="{C46E1F38-29F5-9AEC-E3FE-8D0D07A63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rtl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53" name="Google Shape;153;p27">
            <a:extLst>
              <a:ext uri="{FF2B5EF4-FFF2-40B4-BE49-F238E27FC236}">
                <a16:creationId xmlns:a16="http://schemas.microsoft.com/office/drawing/2014/main" id="{CF82962D-68F5-E60D-3700-78594EDB1F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15783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471</TotalTime>
  <Words>500</Words>
  <Application>Microsoft Office PowerPoint</Application>
  <DocSecurity>0</DocSecurity>
  <PresentationFormat>Widescreen</PresentationFormat>
  <Paragraphs>67</Paragraphs>
  <Slides>17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Gotham HTF</vt:lpstr>
      <vt:lpstr>Verdana</vt:lpstr>
      <vt:lpstr>Personalizar design</vt:lpstr>
      <vt:lpstr>Apresentação do PowerPoint</vt:lpstr>
      <vt:lpstr>Apresentação do PowerPoint</vt:lpstr>
      <vt:lpstr>Como decidir o comportamento do robô?</vt:lpstr>
      <vt:lpstr>Estrutura de controle de robô</vt:lpstr>
      <vt:lpstr>Apresentação do PowerPoint</vt:lpstr>
      <vt:lpstr>Apresentação do PowerPoint</vt:lpstr>
      <vt:lpstr>Máquina de Estado Finitos</vt:lpstr>
      <vt:lpstr>Máquina de Estado Finitos</vt:lpstr>
      <vt:lpstr>Apresentação do PowerPoint</vt:lpstr>
      <vt:lpstr>Apresentação do PowerPoint</vt:lpstr>
      <vt:lpstr>Localização</vt:lpstr>
      <vt:lpstr>Localização</vt:lpstr>
      <vt:lpstr>Apresentação do PowerPoint</vt:lpstr>
      <vt:lpstr>Apresentação do PowerPoint</vt:lpstr>
      <vt:lpstr>Apresentação do PowerPoint</vt:lpstr>
      <vt:lpstr>Laser – Robô</vt:lpstr>
      <vt:lpstr>Atividades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Pavan Soler</cp:lastModifiedBy>
  <cp:revision>62</cp:revision>
  <dcterms:created xsi:type="dcterms:W3CDTF">2016-04-26T11:53:07Z</dcterms:created>
  <dcterms:modified xsi:type="dcterms:W3CDTF">2025-08-23T20:34:50Z</dcterms:modified>
  <cp:category/>
  <dc:identifier/>
  <cp:contentStatus/>
  <dc:language/>
  <cp:version/>
</cp:coreProperties>
</file>